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6" r:id="rId2"/>
    <p:sldId id="265" r:id="rId3"/>
    <p:sldId id="267" r:id="rId4"/>
    <p:sldId id="273" r:id="rId5"/>
    <p:sldId id="272" r:id="rId6"/>
    <p:sldId id="274" r:id="rId7"/>
    <p:sldId id="269" r:id="rId8"/>
    <p:sldId id="270" r:id="rId9"/>
  </p:sldIdLst>
  <p:sldSz cx="9144000" cy="5143500" type="screen16x9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491" userDrawn="1">
          <p15:clr>
            <a:srgbClr val="A4A3A4"/>
          </p15:clr>
        </p15:guide>
        <p15:guide id="4" orient="horz" pos="827" userDrawn="1">
          <p15:clr>
            <a:srgbClr val="A4A3A4"/>
          </p15:clr>
        </p15:guide>
        <p15:guide id="5" orient="horz" pos="2813" userDrawn="1">
          <p15:clr>
            <a:srgbClr val="A4A3A4"/>
          </p15:clr>
        </p15:guide>
        <p15:guide id="6" pos="429" userDrawn="1">
          <p15:clr>
            <a:srgbClr val="A4A3A4"/>
          </p15:clr>
        </p15:guide>
        <p15:guide id="7" pos="5059" userDrawn="1">
          <p15:clr>
            <a:srgbClr val="A4A3A4"/>
          </p15:clr>
        </p15:guide>
        <p15:guide id="8" pos="6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1A2E"/>
    <a:srgbClr val="3C322A"/>
    <a:srgbClr val="628637"/>
    <a:srgbClr val="3057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08" autoAdjust="0"/>
    <p:restoredTop sz="95009" autoAdjust="0"/>
  </p:normalViewPr>
  <p:slideViewPr>
    <p:cSldViewPr showGuides="1">
      <p:cViewPr varScale="1">
        <p:scale>
          <a:sx n="140" d="100"/>
          <a:sy n="140" d="100"/>
        </p:scale>
        <p:origin x="102" y="120"/>
      </p:cViewPr>
      <p:guideLst>
        <p:guide orient="horz" pos="1620"/>
        <p:guide pos="2880"/>
        <p:guide orient="horz" pos="491"/>
        <p:guide orient="horz" pos="827"/>
        <p:guide orient="horz" pos="2813"/>
        <p:guide pos="429"/>
        <p:guide pos="5059"/>
        <p:guide pos="6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260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3B510-4AE4-214F-971E-EF1B46FF9697}" type="datetimeFigureOut">
              <a:rPr lang="da-DK" smtClean="0"/>
              <a:t>06-04-2017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056C3-4287-634C-93F6-18046E0DDE1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12239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5D5589-B1A4-45B4-B1B7-CF2927EDA4A8}" type="datetimeFigureOut">
              <a:rPr lang="da-DK" smtClean="0"/>
              <a:t>06-04-2017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5199D-4A75-432F-A4CD-8ABEA4C2F24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3952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5199D-4A75-432F-A4CD-8ABEA4C2F246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57992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vid baggrund"/>
          <p:cNvSpPr/>
          <p:nvPr userDrawn="1"/>
        </p:nvSpPr>
        <p:spPr>
          <a:xfrm>
            <a:off x="-1" y="-51470"/>
            <a:ext cx="9144001" cy="51435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0" dirty="0" err="1">
              <a:ln>
                <a:noFill/>
              </a:ln>
              <a:solidFill>
                <a:schemeClr val="bg1"/>
              </a:solidFill>
            </a:endParaRPr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8086"/>
            <a:ext cx="9144000" cy="20299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080000" y="1203598"/>
            <a:ext cx="6951163" cy="756000"/>
          </a:xfrm>
        </p:spPr>
        <p:txBody>
          <a:bodyPr/>
          <a:lstStyle>
            <a:lvl1pPr>
              <a:defRPr sz="4800"/>
            </a:lvl1pPr>
          </a:lstStyle>
          <a:p>
            <a:r>
              <a:rPr lang="da-DK" dirty="0"/>
              <a:t>Indsæt overskrift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1080001" y="2023551"/>
            <a:ext cx="6951163" cy="332175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Klik og indsæt underoverskrift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079999" y="2427734"/>
            <a:ext cx="6951164" cy="225484"/>
          </a:xfrm>
        </p:spPr>
        <p:txBody>
          <a:bodyPr/>
          <a:lstStyle>
            <a:lvl1pPr>
              <a:defRPr sz="1050" i="1">
                <a:solidFill>
                  <a:srgbClr val="7F7F7F"/>
                </a:solidFill>
              </a:defRPr>
            </a:lvl1pPr>
          </a:lstStyle>
          <a:p>
            <a:r>
              <a:rPr lang="da-DK" dirty="0"/>
              <a:t>Klik og indsæt navn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9252000" y="0"/>
            <a:ext cx="1800000" cy="19389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900" b="1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råd:</a:t>
            </a: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Planlæg din præsentation:</a:t>
            </a:r>
          </a:p>
          <a:p>
            <a:pPr marL="128588" indent="-128588" rtl="0">
              <a:buFont typeface="Arial" panose="020B0604020202020204" pitchFamily="34" charset="0"/>
              <a:buChar char="•"/>
            </a:pPr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Indledning (sæt scenen)</a:t>
            </a:r>
          </a:p>
          <a:p>
            <a:pPr marL="128588" indent="-128588" rtl="0">
              <a:buFont typeface="Arial" panose="020B0604020202020204" pitchFamily="34" charset="0"/>
              <a:buChar char="•"/>
            </a:pPr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Indhold (handling)</a:t>
            </a:r>
          </a:p>
          <a:p>
            <a:pPr marL="128588" indent="-128588" rtl="0">
              <a:buFont typeface="Arial" panose="020B0604020202020204" pitchFamily="34" charset="0"/>
              <a:buChar char="•"/>
            </a:pPr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Afslutning (løsning eller perspektiv)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Find inspiration til din </a:t>
            </a: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præsentation på InSite under Værktøjer – Kommunikation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Husk at udfylde dok. nr. til Public 360 samme sted som dato.</a:t>
            </a:r>
          </a:p>
        </p:txBody>
      </p:sp>
      <p:sp>
        <p:nvSpPr>
          <p:cNvPr id="17" name="Text Box 48"/>
          <p:cNvSpPr txBox="1">
            <a:spLocks noChangeArrowheads="1"/>
          </p:cNvSpPr>
          <p:nvPr userDrawn="1"/>
        </p:nvSpPr>
        <p:spPr bwMode="auto">
          <a:xfrm>
            <a:off x="9252000" y="3481508"/>
            <a:ext cx="2175472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indent="0" algn="l" defTabSz="6858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u="none" strike="noStrike" kern="1200" baseline="0" dirty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Tip:</a:t>
            </a: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Indsæt dato, dok. nr. og sidefod på alle slides</a:t>
            </a:r>
          </a:p>
          <a:p>
            <a:pPr marL="128588" indent="-128588" rtl="0">
              <a:buFont typeface="Arial" panose="020B0604020202020204" pitchFamily="34" charset="0"/>
              <a:buChar char="•"/>
            </a:pPr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Vælg </a:t>
            </a:r>
            <a:r>
              <a:rPr lang="da-DK" sz="900" b="1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Indsæt</a:t>
            </a:r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i topmenuen </a:t>
            </a:r>
          </a:p>
          <a:p>
            <a:pPr marL="128588" indent="-128588" rtl="0">
              <a:buFont typeface="Arial" panose="020B0604020202020204" pitchFamily="34" charset="0"/>
              <a:buChar char="•"/>
            </a:pPr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Vælg </a:t>
            </a:r>
            <a:r>
              <a:rPr lang="da-DK" sz="900" b="1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Sidehoved og Sidefod</a:t>
            </a:r>
          </a:p>
          <a:p>
            <a:pPr marL="128588" indent="-128588" rtl="0">
              <a:buFont typeface="Arial" panose="020B0604020202020204" pitchFamily="34" charset="0"/>
              <a:buChar char="•"/>
            </a:pPr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Indsæt dato og dok. nr. i feltet </a:t>
            </a:r>
            <a:r>
              <a:rPr lang="da-DK" sz="900" b="1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Fast</a:t>
            </a:r>
          </a:p>
          <a:p>
            <a:pPr marL="128588" indent="-128588" rtl="0">
              <a:buFont typeface="Arial" panose="020B0604020202020204" pitchFamily="34" charset="0"/>
              <a:buChar char="•"/>
            </a:pPr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Indsæt evt. titel/</a:t>
            </a:r>
            <a:b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beskrivelse i </a:t>
            </a:r>
            <a:r>
              <a:rPr lang="da-DK" sz="900" b="1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Sidefod</a:t>
            </a:r>
          </a:p>
          <a:p>
            <a:pPr marL="128588" indent="-128588" rtl="0">
              <a:buFont typeface="Arial" panose="020B0604020202020204" pitchFamily="34" charset="0"/>
              <a:buChar char="•"/>
            </a:pPr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Vælg </a:t>
            </a:r>
            <a:r>
              <a:rPr lang="da-DK" sz="900" b="1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Anvend på alle </a:t>
            </a:r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eller </a:t>
            </a:r>
            <a:r>
              <a:rPr lang="da-DK" sz="900" b="1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Anvend</a:t>
            </a:r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hvis det kun skal være på et enkelt slide</a:t>
            </a:r>
          </a:p>
        </p:txBody>
      </p:sp>
    </p:spTree>
    <p:extLst>
      <p:ext uri="{BB962C8B-B14F-4D97-AF65-F5344CB8AC3E}">
        <p14:creationId xmlns:p14="http://schemas.microsoft.com/office/powerpoint/2010/main" val="1973940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99592" y="828600"/>
            <a:ext cx="6984776" cy="314897"/>
          </a:xfrm>
        </p:spPr>
        <p:txBody>
          <a:bodyPr/>
          <a:lstStyle/>
          <a:p>
            <a:r>
              <a:rPr lang="da-DK" dirty="0"/>
              <a:t>Klik og indsæt overskrift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 hasCustomPrompt="1"/>
          </p:nvPr>
        </p:nvSpPr>
        <p:spPr>
          <a:xfrm>
            <a:off x="899592" y="1359431"/>
            <a:ext cx="6984776" cy="3156535"/>
          </a:xfrm>
        </p:spPr>
        <p:txBody>
          <a:bodyPr/>
          <a:lstStyle/>
          <a:p>
            <a:pPr lvl="0"/>
            <a:r>
              <a:rPr lang="da-DK" dirty="0"/>
              <a:t>Klik og indsæt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7" name="Rectangle 6"/>
          <p:cNvSpPr/>
          <p:nvPr userDrawn="1"/>
        </p:nvSpPr>
        <p:spPr>
          <a:xfrm>
            <a:off x="9252000" y="0"/>
            <a:ext cx="1800000" cy="18004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900" b="1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råd: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Modtageren vil høre din præsentation, ikke læse slides.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Brug notefeltet som hjælp til at huske, hvad du vil sige.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Har du behov for, at modtageren skal huske vigtig information, så lav faktaark og del ud.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299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dsholder til indhold 2"/>
          <p:cNvSpPr>
            <a:spLocks noGrp="1"/>
          </p:cNvSpPr>
          <p:nvPr>
            <p:ph idx="14" hasCustomPrompt="1"/>
          </p:nvPr>
        </p:nvSpPr>
        <p:spPr>
          <a:xfrm>
            <a:off x="899592" y="1359666"/>
            <a:ext cx="3456000" cy="3156300"/>
          </a:xfrm>
        </p:spPr>
        <p:txBody>
          <a:bodyPr/>
          <a:lstStyle/>
          <a:p>
            <a:pPr lvl="0"/>
            <a:r>
              <a:rPr lang="da-DK" dirty="0"/>
              <a:t>Klik og indsæt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99592" y="828836"/>
            <a:ext cx="7344000" cy="314897"/>
          </a:xfrm>
        </p:spPr>
        <p:txBody>
          <a:bodyPr/>
          <a:lstStyle/>
          <a:p>
            <a:r>
              <a:rPr lang="da-DK" dirty="0"/>
              <a:t>Klik og indsæt overskrift</a:t>
            </a:r>
          </a:p>
        </p:txBody>
      </p:sp>
      <p:sp>
        <p:nvSpPr>
          <p:cNvPr id="8" name="Pladsholder til indhold 3"/>
          <p:cNvSpPr>
            <a:spLocks noGrp="1"/>
          </p:cNvSpPr>
          <p:nvPr>
            <p:ph idx="13" hasCustomPrompt="1"/>
          </p:nvPr>
        </p:nvSpPr>
        <p:spPr>
          <a:xfrm>
            <a:off x="4788628" y="1359666"/>
            <a:ext cx="3456000" cy="3156300"/>
          </a:xfrm>
        </p:spPr>
        <p:txBody>
          <a:bodyPr/>
          <a:lstStyle/>
          <a:p>
            <a:pPr lvl="0"/>
            <a:r>
              <a:rPr lang="da-DK" dirty="0"/>
              <a:t>Klik og indsæt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9252000" y="0"/>
            <a:ext cx="1800000" cy="3046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900" b="1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råd: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Vælg en kort og enkel overskrift.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 kombination af tekst og billeder/diagrammer eller faktabokse gør præsentationen mere dynamisk.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Brug de foruddefinerede Energinet.dk farver i </a:t>
            </a: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stedet for standardfarver.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Undgå for mange effekter.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Du kan finde billeder og grafiske elementer i Energinet.dk’s billeddatabase (Cumulus) på InSite under Værktøjer – Kommunikation</a:t>
            </a:r>
          </a:p>
        </p:txBody>
      </p:sp>
    </p:spTree>
    <p:extLst>
      <p:ext uri="{BB962C8B-B14F-4D97-AF65-F5344CB8AC3E}">
        <p14:creationId xmlns:p14="http://schemas.microsoft.com/office/powerpoint/2010/main" val="4203037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t indholdsobjekter og e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99372" y="828835"/>
            <a:ext cx="7344000" cy="314897"/>
          </a:xfrm>
        </p:spPr>
        <p:txBody>
          <a:bodyPr/>
          <a:lstStyle/>
          <a:p>
            <a:r>
              <a:rPr lang="da-DK" dirty="0"/>
              <a:t>Klik og indsæt overskrift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9252000" y="0"/>
            <a:ext cx="1800000" cy="3046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900" b="1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råd: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Vælg en kort og enkel overskrift.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 kombination af tekst og billeder/diagrammer eller faktabokse gør præsentationen mere dynamisk.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Brug de foruddefinerede Energinet.dk farver i </a:t>
            </a: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stedet for standardfarver.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Undgå for mange effekter.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Du kan finde billeder og grafiske elementer i Energinet.dk’s billeddatabase (Cumulus) på InSite under Værktøjer – Kommunikation</a:t>
            </a:r>
          </a:p>
        </p:txBody>
      </p:sp>
      <p:sp>
        <p:nvSpPr>
          <p:cNvPr id="20" name="Pladsholder til billede 18"/>
          <p:cNvSpPr>
            <a:spLocks noGrp="1"/>
          </p:cNvSpPr>
          <p:nvPr>
            <p:ph type="pic" sz="quarter" idx="14" hasCustomPrompt="1"/>
          </p:nvPr>
        </p:nvSpPr>
        <p:spPr>
          <a:xfrm>
            <a:off x="4788408" y="1359666"/>
            <a:ext cx="3456000" cy="3156300"/>
          </a:xfrm>
        </p:spPr>
        <p:txBody>
          <a:bodyPr lIns="0" tIns="576000" anchor="ctr" anchorCtr="0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19" name="Pladsholder til indhold 2"/>
          <p:cNvSpPr>
            <a:spLocks noGrp="1"/>
          </p:cNvSpPr>
          <p:nvPr>
            <p:ph idx="15" hasCustomPrompt="1"/>
          </p:nvPr>
        </p:nvSpPr>
        <p:spPr>
          <a:xfrm>
            <a:off x="899372" y="1359665"/>
            <a:ext cx="3456000" cy="3156300"/>
          </a:xfrm>
        </p:spPr>
        <p:txBody>
          <a:bodyPr/>
          <a:lstStyle/>
          <a:p>
            <a:pPr lvl="0"/>
            <a:r>
              <a:rPr lang="da-DK" dirty="0"/>
              <a:t>Klik og indsæt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996180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99368" y="828600"/>
            <a:ext cx="7344000" cy="314897"/>
          </a:xfrm>
        </p:spPr>
        <p:txBody>
          <a:bodyPr/>
          <a:lstStyle/>
          <a:p>
            <a:r>
              <a:rPr lang="da-DK" dirty="0"/>
              <a:t>Klik og indsæt overskrift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 hasCustomPrompt="1"/>
          </p:nvPr>
        </p:nvSpPr>
        <p:spPr>
          <a:xfrm>
            <a:off x="902967" y="1918566"/>
            <a:ext cx="2238427" cy="2597400"/>
          </a:xfrm>
        </p:spPr>
        <p:txBody>
          <a:bodyPr/>
          <a:lstStyle/>
          <a:p>
            <a:pPr lvl="0"/>
            <a:r>
              <a:rPr lang="da-DK" dirty="0"/>
              <a:t>Klik og indsæt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indhold 3"/>
          <p:cNvSpPr>
            <a:spLocks noGrp="1"/>
          </p:cNvSpPr>
          <p:nvPr>
            <p:ph idx="13" hasCustomPrompt="1"/>
          </p:nvPr>
        </p:nvSpPr>
        <p:spPr>
          <a:xfrm>
            <a:off x="3448556" y="1918566"/>
            <a:ext cx="2238427" cy="2597400"/>
          </a:xfrm>
        </p:spPr>
        <p:txBody>
          <a:bodyPr/>
          <a:lstStyle/>
          <a:p>
            <a:pPr lvl="0"/>
            <a:r>
              <a:rPr lang="da-DK" dirty="0"/>
              <a:t>Klik og indsæt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2" name="Pladsholder til indhold 4"/>
          <p:cNvSpPr>
            <a:spLocks noGrp="1"/>
          </p:cNvSpPr>
          <p:nvPr>
            <p:ph idx="14" hasCustomPrompt="1"/>
          </p:nvPr>
        </p:nvSpPr>
        <p:spPr>
          <a:xfrm>
            <a:off x="6005981" y="1918566"/>
            <a:ext cx="2238427" cy="2597400"/>
          </a:xfrm>
        </p:spPr>
        <p:txBody>
          <a:bodyPr/>
          <a:lstStyle/>
          <a:p>
            <a:pPr lvl="0"/>
            <a:r>
              <a:rPr lang="da-DK" dirty="0"/>
              <a:t>Klik og indsæt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9252000" y="0"/>
            <a:ext cx="1800000" cy="3046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900" b="1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råd: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Vælg en kort og enkel overskrift.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 kombination af tekst og billeder/diagrammer eller faktabokse gør præsentationen mere dynamisk.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Brug de foruddefinerede Energinet.dk farver i </a:t>
            </a: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stedet for standardfarver.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Undgå for mange effekter.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Du kan finde billeder og grafiske elementer i Energinet.dk’s billeddatabase (Cumulus) på InSite under Værktøjer – Kommunikation</a:t>
            </a:r>
          </a:p>
        </p:txBody>
      </p:sp>
      <p:sp>
        <p:nvSpPr>
          <p:cNvPr id="8" name="Pladsholder til tekst 7"/>
          <p:cNvSpPr>
            <a:spLocks noGrp="1"/>
          </p:cNvSpPr>
          <p:nvPr>
            <p:ph type="body" sz="quarter" idx="15" hasCustomPrompt="1"/>
          </p:nvPr>
        </p:nvSpPr>
        <p:spPr>
          <a:xfrm>
            <a:off x="896406" y="1362000"/>
            <a:ext cx="7344000" cy="2631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Indsæt brødtekst</a:t>
            </a:r>
          </a:p>
        </p:txBody>
      </p:sp>
    </p:spTree>
    <p:extLst>
      <p:ext uri="{BB962C8B-B14F-4D97-AF65-F5344CB8AC3E}">
        <p14:creationId xmlns:p14="http://schemas.microsoft.com/office/powerpoint/2010/main" val="537247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 og e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99372" y="828600"/>
            <a:ext cx="7344000" cy="314897"/>
          </a:xfrm>
        </p:spPr>
        <p:txBody>
          <a:bodyPr/>
          <a:lstStyle/>
          <a:p>
            <a:r>
              <a:rPr lang="da-DK" dirty="0"/>
              <a:t>Klik og indsæt overskrift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 hasCustomPrompt="1"/>
          </p:nvPr>
        </p:nvSpPr>
        <p:spPr>
          <a:xfrm>
            <a:off x="902971" y="1918566"/>
            <a:ext cx="2238427" cy="2597400"/>
          </a:xfrm>
        </p:spPr>
        <p:txBody>
          <a:bodyPr/>
          <a:lstStyle/>
          <a:p>
            <a:pPr lvl="0"/>
            <a:r>
              <a:rPr lang="da-DK" dirty="0"/>
              <a:t>Klik og indsæt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indhold 3"/>
          <p:cNvSpPr>
            <a:spLocks noGrp="1"/>
          </p:cNvSpPr>
          <p:nvPr>
            <p:ph idx="13" hasCustomPrompt="1"/>
          </p:nvPr>
        </p:nvSpPr>
        <p:spPr>
          <a:xfrm>
            <a:off x="3448560" y="1918566"/>
            <a:ext cx="2238427" cy="2597400"/>
          </a:xfrm>
        </p:spPr>
        <p:txBody>
          <a:bodyPr/>
          <a:lstStyle/>
          <a:p>
            <a:pPr lvl="0"/>
            <a:r>
              <a:rPr lang="da-DK" dirty="0"/>
              <a:t>Klik og indsæt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9252000" y="0"/>
            <a:ext cx="1800000" cy="3046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900" b="1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råd: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Vælg en kort og enkel overskrift.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 kombination af tekst og billeder/diagrammer eller faktabokse gør præsentationen mere dynamisk.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Brug de foruddefinerede Energinet.dk farver i </a:t>
            </a: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stedet for standardfarver.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Undgå for mange effekter.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Du kan finde billeder og grafiske elementer i Energinet.dk’s billeddatabase (Cumulus) på InSite under Værktøjer – Kommunikation</a:t>
            </a:r>
          </a:p>
        </p:txBody>
      </p:sp>
      <p:sp>
        <p:nvSpPr>
          <p:cNvPr id="8" name="Pladsholder til tekst 7"/>
          <p:cNvSpPr>
            <a:spLocks noGrp="1"/>
          </p:cNvSpPr>
          <p:nvPr>
            <p:ph type="body" sz="quarter" idx="15" hasCustomPrompt="1"/>
          </p:nvPr>
        </p:nvSpPr>
        <p:spPr>
          <a:xfrm>
            <a:off x="896410" y="1362000"/>
            <a:ext cx="7344000" cy="2631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Indsæt brødtekst</a:t>
            </a:r>
          </a:p>
        </p:txBody>
      </p:sp>
      <p:sp>
        <p:nvSpPr>
          <p:cNvPr id="23" name="Pladsholder til billede 18"/>
          <p:cNvSpPr>
            <a:spLocks noGrp="1"/>
          </p:cNvSpPr>
          <p:nvPr>
            <p:ph type="pic" sz="quarter" idx="16" hasCustomPrompt="1"/>
          </p:nvPr>
        </p:nvSpPr>
        <p:spPr>
          <a:xfrm>
            <a:off x="6011508" y="1919603"/>
            <a:ext cx="2232900" cy="2595998"/>
          </a:xfrm>
        </p:spPr>
        <p:txBody>
          <a:bodyPr lIns="0" tIns="792000" anchor="ctr" anchorCtr="0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</p:spTree>
    <p:extLst>
      <p:ext uri="{BB962C8B-B14F-4D97-AF65-F5344CB8AC3E}">
        <p14:creationId xmlns:p14="http://schemas.microsoft.com/office/powerpoint/2010/main" val="3108280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350" dirty="0" err="1">
              <a:solidFill>
                <a:schemeClr val="tx1"/>
              </a:solidFill>
            </a:endParaRPr>
          </a:p>
        </p:txBody>
      </p:sp>
      <p:sp>
        <p:nvSpPr>
          <p:cNvPr id="8" name="Picture Placeholder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361765"/>
            <a:ext cx="9144000" cy="4345135"/>
          </a:xfrm>
        </p:spPr>
        <p:txBody>
          <a:bodyPr tIns="576000" anchor="ctr" anchorCtr="0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9252000" y="0"/>
            <a:ext cx="1800000" cy="26314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900" b="1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 om billeder:</a:t>
            </a:r>
          </a:p>
          <a:p>
            <a:pPr rtl="0"/>
            <a:endParaRPr lang="da-DK" sz="900" b="1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Du kan finde billeder og grafiske elementer i Energinet.dk’s billeddatabase (Cumulus) på InSite under Værktøjer – Kommunikation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Brug billeder i den </a:t>
            </a: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rigtige opløsning </a:t>
            </a: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(fx 96dpi til PowerPoint)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Brug hellere ét godt billede end mange.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Brug evt. billeder til opdeling af din præsentation, når du går fra et emne til et andet.</a:t>
            </a:r>
          </a:p>
          <a:p>
            <a:pPr rtl="0"/>
            <a:endParaRPr lang="da-DK" sz="900" b="1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94880"/>
            <a:ext cx="9144000" cy="32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840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28400" y="778669"/>
            <a:ext cx="7344000" cy="314897"/>
          </a:xfrm>
        </p:spPr>
        <p:txBody>
          <a:bodyPr/>
          <a:lstStyle/>
          <a:p>
            <a:r>
              <a:rPr lang="da-DK" dirty="0"/>
              <a:t>Klik og indsæt overskrift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6" name="Rectangle 5"/>
          <p:cNvSpPr/>
          <p:nvPr userDrawn="1"/>
        </p:nvSpPr>
        <p:spPr>
          <a:xfrm>
            <a:off x="9252000" y="0"/>
            <a:ext cx="1800000" cy="16619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900" b="1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råd:</a:t>
            </a:r>
          </a:p>
          <a:p>
            <a:pPr rtl="0"/>
            <a:endParaRPr lang="da-DK" sz="900" b="1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Find inspiration til </a:t>
            </a: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præsentationer på InSite under Værktøjer – Kommunikation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Du kan finde billeder og grafiske elementer i Energinet.dk’s billeddatabase (Cumulus) på InSite under Værktøjer – Kommunikation</a:t>
            </a:r>
          </a:p>
        </p:txBody>
      </p:sp>
    </p:spTree>
    <p:extLst>
      <p:ext uri="{BB962C8B-B14F-4D97-AF65-F5344CB8AC3E}">
        <p14:creationId xmlns:p14="http://schemas.microsoft.com/office/powerpoint/2010/main" val="3740384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5" name="Rectangle 4"/>
          <p:cNvSpPr/>
          <p:nvPr userDrawn="1"/>
        </p:nvSpPr>
        <p:spPr>
          <a:xfrm>
            <a:off x="9252000" y="0"/>
            <a:ext cx="1800000" cy="16619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900" b="1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råd:</a:t>
            </a:r>
          </a:p>
          <a:p>
            <a:pPr rtl="0"/>
            <a:endParaRPr lang="da-DK" sz="900" b="1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Find inspiration til </a:t>
            </a: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præsentationer på </a:t>
            </a:r>
            <a:r>
              <a:rPr lang="da-DK" sz="900" b="0" i="0" u="none" strike="noStrike" kern="1200" baseline="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InSite</a:t>
            </a:r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under Værktøjer – Kommunikation</a:t>
            </a:r>
          </a:p>
          <a:p>
            <a:pPr rtl="0"/>
            <a:endParaRPr lang="da-DK" sz="9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Du kan finde billeder og grafiske elementer i Energinet.dk’s billeddatabase (</a:t>
            </a:r>
            <a:r>
              <a:rPr lang="da-DK" sz="900" b="0" i="0" u="none" strike="noStrike" kern="1200" baseline="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Cumulus</a:t>
            </a:r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) på </a:t>
            </a:r>
            <a:r>
              <a:rPr lang="da-DK" sz="900" b="0" i="0" u="none" strike="noStrike" kern="1200" baseline="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InSite</a:t>
            </a:r>
            <a:r>
              <a:rPr lang="da-DK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under Værktøjer – Kommunikation</a:t>
            </a:r>
          </a:p>
        </p:txBody>
      </p:sp>
    </p:spTree>
    <p:extLst>
      <p:ext uri="{BB962C8B-B14F-4D97-AF65-F5344CB8AC3E}">
        <p14:creationId xmlns:p14="http://schemas.microsoft.com/office/powerpoint/2010/main" val="2318619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684000" y="778669"/>
            <a:ext cx="7344000" cy="3148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og indsæt overskrift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84000" y="1309500"/>
            <a:ext cx="7344000" cy="31565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og indsæt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6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273600" y="4860000"/>
            <a:ext cx="2133600" cy="2738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600">
                <a:solidFill>
                  <a:srgbClr val="A6A6A6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2501770" y="4860000"/>
            <a:ext cx="4140460" cy="2738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">
                <a:solidFill>
                  <a:srgbClr val="A6A6A6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8208404" y="4860000"/>
            <a:ext cx="478396" cy="2738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600">
                <a:solidFill>
                  <a:srgbClr val="A6A6A6"/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82506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61" r:id="rId4"/>
    <p:sldLayoutId id="2147483659" r:id="rId5"/>
    <p:sldLayoutId id="2147483662" r:id="rId6"/>
    <p:sldLayoutId id="2147483660" r:id="rId7"/>
    <p:sldLayoutId id="2147483654" r:id="rId8"/>
    <p:sldLayoutId id="2147483655" r:id="rId9"/>
  </p:sldLayoutIdLst>
  <p:hf hdr="0"/>
  <p:txStyles>
    <p:titleStyle>
      <a:lvl1pPr algn="l" defTabSz="685800" rtl="0" eaLnBrk="1" latinLnBrk="0" hangingPunct="1">
        <a:spcBef>
          <a:spcPct val="0"/>
        </a:spcBef>
        <a:buNone/>
        <a:defRPr sz="23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Tx/>
        <a:buNone/>
        <a:defRPr sz="1400" kern="1200">
          <a:solidFill>
            <a:srgbClr val="404040"/>
          </a:solidFill>
          <a:latin typeface="+mn-lt"/>
          <a:ea typeface="+mn-ea"/>
          <a:cs typeface="+mn-cs"/>
        </a:defRPr>
      </a:lvl1pPr>
      <a:lvl2pPr marL="135000" indent="-135000" algn="l" defTabSz="6858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400" kern="1200">
          <a:solidFill>
            <a:srgbClr val="404040"/>
          </a:solidFill>
          <a:latin typeface="+mn-lt"/>
          <a:ea typeface="+mn-ea"/>
          <a:cs typeface="+mn-cs"/>
        </a:defRPr>
      </a:lvl2pPr>
      <a:lvl3pPr marL="270000" indent="-135000" algn="l" defTabSz="6858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405000" indent="-135000" algn="l" defTabSz="6858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540000" indent="-135000" algn="l" defTabSz="6858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675000" indent="-135000" algn="l" defTabSz="6858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810000" indent="-135000" algn="l" defTabSz="6858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45000" indent="-135000" algn="l" defTabSz="6858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8pPr>
      <a:lvl9pPr marL="1080000" indent="-135000" algn="l" defTabSz="6858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478" userDrawn="1">
          <p15:clr>
            <a:srgbClr val="F26B43"/>
          </p15:clr>
        </p15:guide>
        <p15:guide id="4" orient="horz" pos="491" userDrawn="1">
          <p15:clr>
            <a:srgbClr val="F26B43"/>
          </p15:clr>
        </p15:guide>
        <p15:guide id="5" orient="horz" pos="87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WTKF smagning	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Uafhængige </a:t>
            </a:r>
            <a:r>
              <a:rPr lang="da-DK" dirty="0" err="1"/>
              <a:t>aftappere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Generalforsamling 30-3-2017</a:t>
            </a:r>
          </a:p>
          <a:p>
            <a:endParaRPr lang="da-DK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a-DK"/>
              <a:t>Klassificering:</a:t>
            </a:r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2101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24605"/>
            <a:ext cx="6984776" cy="314897"/>
          </a:xfrm>
        </p:spPr>
        <p:txBody>
          <a:bodyPr/>
          <a:lstStyle/>
          <a:p>
            <a:r>
              <a:rPr lang="da-DK" dirty="0"/>
              <a:t>Velkommen – dagens program	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70259" y="627534"/>
            <a:ext cx="6624736" cy="3816424"/>
          </a:xfrm>
        </p:spPr>
        <p:txBody>
          <a:bodyPr/>
          <a:lstStyle/>
          <a:p>
            <a:r>
              <a:rPr lang="da-DK" dirty="0"/>
              <a:t>Tema: Uafhængige </a:t>
            </a:r>
            <a:r>
              <a:rPr lang="da-DK" dirty="0" err="1"/>
              <a:t>aftappere</a:t>
            </a:r>
            <a:endParaRPr lang="da-DK" dirty="0"/>
          </a:p>
          <a:p>
            <a:r>
              <a:rPr lang="da-DK" dirty="0"/>
              <a:t>Da WTKF er en forening der reelt set er en uafhængig aftapper – så er det dagens tema</a:t>
            </a:r>
          </a:p>
          <a:p>
            <a:endParaRPr lang="da-DK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Hvad har indflydelse på smagen?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WTKF – beslutninger vedr. egne fade</a:t>
            </a:r>
          </a:p>
          <a:p>
            <a:pPr marL="420750" lvl="1" indent="-285750"/>
            <a:r>
              <a:rPr lang="da-DK" dirty="0"/>
              <a:t>Forlængelse af lagring ?</a:t>
            </a:r>
          </a:p>
          <a:p>
            <a:pPr marL="420750" lvl="1" indent="-285750"/>
            <a:r>
              <a:rPr lang="da-DK" dirty="0"/>
              <a:t>Aftapning – fadstyrke eller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Smagning  - 5 uafhængige </a:t>
            </a:r>
            <a:r>
              <a:rPr lang="da-DK" dirty="0" err="1"/>
              <a:t>aftappere</a:t>
            </a:r>
            <a:endParaRPr lang="da-DK" dirty="0"/>
          </a:p>
          <a:p>
            <a:pPr marL="420750" lvl="1" indent="-285750"/>
            <a:r>
              <a:rPr lang="da-DK" dirty="0"/>
              <a:t>Fire forskellige destillerier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2</a:t>
            </a:fld>
            <a:endParaRPr lang="da-DK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522" y="1819269"/>
            <a:ext cx="4127329" cy="284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74736"/>
            <a:ext cx="13049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219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32675"/>
            <a:ext cx="6984776" cy="314897"/>
          </a:xfrm>
        </p:spPr>
        <p:txBody>
          <a:bodyPr/>
          <a:lstStyle/>
          <a:p>
            <a:r>
              <a:rPr lang="da-DK" dirty="0"/>
              <a:t>Hvad har indflydelse på smagen?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07504" y="411510"/>
            <a:ext cx="7920880" cy="259228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b="1" dirty="0"/>
              <a:t>Valg af destilleri  - New </a:t>
            </a:r>
            <a:r>
              <a:rPr lang="da-DK" sz="1600" b="1" dirty="0" err="1"/>
              <a:t>spirit</a:t>
            </a:r>
            <a:r>
              <a:rPr lang="da-DK" sz="1600" b="1" dirty="0"/>
              <a:t>, udgangspunktet</a:t>
            </a:r>
          </a:p>
          <a:p>
            <a:pPr marL="420750" lvl="1" indent="-285750"/>
            <a:r>
              <a:rPr lang="da-DK" dirty="0"/>
              <a:t>Mange forskellige faktorer</a:t>
            </a:r>
          </a:p>
          <a:p>
            <a:pPr marL="555750" lvl="2" indent="-285750"/>
            <a:r>
              <a:rPr lang="da-DK" dirty="0"/>
              <a:t>Vand</a:t>
            </a:r>
          </a:p>
          <a:p>
            <a:pPr marL="555750" lvl="2" indent="-285750"/>
            <a:r>
              <a:rPr lang="da-DK" dirty="0"/>
              <a:t>Tørring af malt (Luft, Tørv)</a:t>
            </a:r>
          </a:p>
          <a:p>
            <a:pPr marL="555750" lvl="2" indent="-285750"/>
            <a:r>
              <a:rPr lang="da-DK" dirty="0"/>
              <a:t>Destillering – processen</a:t>
            </a:r>
          </a:p>
          <a:p>
            <a:pPr marL="690750" lvl="3" indent="-285750"/>
            <a:r>
              <a:rPr lang="da-DK" sz="1400" dirty="0"/>
              <a:t>Pot still facon </a:t>
            </a:r>
          </a:p>
          <a:p>
            <a:pPr marL="690750" lvl="3" indent="-285750"/>
            <a:r>
              <a:rPr lang="da-DK" sz="1400" dirty="0"/>
              <a:t>Double, </a:t>
            </a:r>
            <a:r>
              <a:rPr lang="da-DK" sz="1400" dirty="0" err="1"/>
              <a:t>Triple</a:t>
            </a:r>
            <a:r>
              <a:rPr lang="da-DK" sz="1400" dirty="0"/>
              <a:t> destillation</a:t>
            </a:r>
          </a:p>
          <a:p>
            <a:pPr marL="690750" lvl="3" indent="-285750"/>
            <a:r>
              <a:rPr lang="da-DK" sz="1400" dirty="0"/>
              <a:t>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  <a:p>
            <a:pPr lvl="3" indent="0">
              <a:buNone/>
            </a:pPr>
            <a:endParaRPr lang="da-DK" dirty="0"/>
          </a:p>
          <a:p>
            <a:pPr marL="555750" lvl="2" indent="-285750"/>
            <a:endParaRPr lang="da-DK" dirty="0"/>
          </a:p>
          <a:p>
            <a:pPr marL="420750" lvl="1" indent="-285750"/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3</a:t>
            </a:fld>
            <a:endParaRPr lang="da-DK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273861"/>
            <a:ext cx="6336704" cy="2401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Lige forbindelse 7"/>
          <p:cNvCxnSpPr/>
          <p:nvPr/>
        </p:nvCxnSpPr>
        <p:spPr>
          <a:xfrm>
            <a:off x="8316416" y="1923678"/>
            <a:ext cx="0" cy="2751518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Lige pilforbindelse 10"/>
          <p:cNvCxnSpPr/>
          <p:nvPr/>
        </p:nvCxnSpPr>
        <p:spPr>
          <a:xfrm>
            <a:off x="8532440" y="1995686"/>
            <a:ext cx="251520" cy="0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3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32675"/>
            <a:ext cx="6984776" cy="314897"/>
          </a:xfrm>
        </p:spPr>
        <p:txBody>
          <a:bodyPr/>
          <a:lstStyle/>
          <a:p>
            <a:r>
              <a:rPr lang="da-DK" dirty="0"/>
              <a:t>Hvad har indflydelse på smagen?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51520" y="411510"/>
            <a:ext cx="6984776" cy="403244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b="1" dirty="0"/>
              <a:t>Fad</a:t>
            </a:r>
          </a:p>
          <a:p>
            <a:pPr marL="420750" lvl="1" indent="-285750"/>
            <a:r>
              <a:rPr lang="da-DK" dirty="0"/>
              <a:t>Bourbon – </a:t>
            </a:r>
            <a:r>
              <a:rPr lang="da-DK" dirty="0" err="1"/>
              <a:t>Vanillenoter</a:t>
            </a:r>
            <a:r>
              <a:rPr lang="da-DK" dirty="0"/>
              <a:t>, især </a:t>
            </a:r>
            <a:r>
              <a:rPr lang="da-DK" dirty="0" err="1"/>
              <a:t>first</a:t>
            </a:r>
            <a:r>
              <a:rPr lang="da-DK" dirty="0"/>
              <a:t> </a:t>
            </a:r>
            <a:r>
              <a:rPr lang="da-DK" dirty="0" err="1"/>
              <a:t>fill</a:t>
            </a:r>
            <a:endParaRPr lang="da-DK" dirty="0"/>
          </a:p>
          <a:p>
            <a:pPr marL="420750" lvl="1" indent="-285750"/>
            <a:r>
              <a:rPr lang="da-DK" dirty="0"/>
              <a:t>Sherry – Siger sig selv, men stor forskel på kvalitet af fade, samt om det er </a:t>
            </a:r>
            <a:r>
              <a:rPr lang="da-DK" dirty="0" err="1"/>
              <a:t>first</a:t>
            </a:r>
            <a:r>
              <a:rPr lang="da-DK" dirty="0"/>
              <a:t> </a:t>
            </a:r>
            <a:r>
              <a:rPr lang="da-DK" dirty="0" err="1"/>
              <a:t>fill</a:t>
            </a:r>
            <a:r>
              <a:rPr lang="da-DK" dirty="0"/>
              <a:t>, eller et fad der brugt adskille gange (og så giver det smuk  farve til malten)</a:t>
            </a:r>
          </a:p>
          <a:p>
            <a:pPr marL="420750" lvl="1" indent="-285750"/>
            <a:r>
              <a:rPr lang="da-DK" dirty="0"/>
              <a:t>Vinfade</a:t>
            </a:r>
          </a:p>
          <a:p>
            <a:pPr marL="555750" lvl="2" indent="-285750"/>
            <a:r>
              <a:rPr lang="da-DK" dirty="0"/>
              <a:t>Dessertvine – sødme og blomsterkarakter, især heldig med røgede varianter af new </a:t>
            </a:r>
            <a:r>
              <a:rPr lang="da-DK" dirty="0" err="1"/>
              <a:t>spirit</a:t>
            </a:r>
            <a:r>
              <a:rPr lang="da-DK" dirty="0"/>
              <a:t> (</a:t>
            </a:r>
            <a:r>
              <a:rPr lang="da-DK" dirty="0" err="1"/>
              <a:t>f.eks</a:t>
            </a:r>
            <a:r>
              <a:rPr lang="da-DK" dirty="0"/>
              <a:t> </a:t>
            </a:r>
            <a:r>
              <a:rPr lang="da-DK" dirty="0" err="1"/>
              <a:t>Bruichladdich</a:t>
            </a:r>
            <a:r>
              <a:rPr lang="da-DK" dirty="0"/>
              <a:t>)</a:t>
            </a:r>
          </a:p>
          <a:p>
            <a:pPr marL="555750" lvl="2" indent="-285750"/>
            <a:r>
              <a:rPr lang="da-DK" dirty="0"/>
              <a:t>Rødvinsfade</a:t>
            </a:r>
          </a:p>
          <a:p>
            <a:pPr marL="555750" lvl="2" indent="-285750"/>
            <a:r>
              <a:rPr lang="da-DK" dirty="0"/>
              <a:t>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b="1" dirty="0"/>
              <a:t>Lagringstid</a:t>
            </a:r>
          </a:p>
          <a:p>
            <a:pPr marL="555750" lvl="2" indent="-285750"/>
            <a:r>
              <a:rPr lang="da-DK" dirty="0"/>
              <a:t>Fad karakter – kan fremskyndes ved at bruge mindre fade (</a:t>
            </a:r>
            <a:r>
              <a:rPr lang="da-DK" dirty="0" err="1"/>
              <a:t>f.eks</a:t>
            </a:r>
            <a:r>
              <a:rPr lang="da-DK" dirty="0"/>
              <a:t> </a:t>
            </a:r>
            <a:r>
              <a:rPr lang="da-DK" dirty="0" err="1"/>
              <a:t>Quarter</a:t>
            </a:r>
            <a:r>
              <a:rPr lang="da-DK" dirty="0"/>
              <a:t> </a:t>
            </a:r>
            <a:r>
              <a:rPr lang="da-DK" dirty="0" err="1"/>
              <a:t>Casks</a:t>
            </a:r>
            <a:r>
              <a:rPr lang="da-DK" dirty="0"/>
              <a:t>, mere kontakt med træ pr. liter new </a:t>
            </a:r>
            <a:r>
              <a:rPr lang="da-DK" dirty="0" err="1"/>
              <a:t>spirit</a:t>
            </a:r>
            <a:r>
              <a:rPr lang="da-DK" dirty="0"/>
              <a:t>)</a:t>
            </a:r>
          </a:p>
          <a:p>
            <a:pPr marL="555750" lvl="2" indent="-285750"/>
            <a:r>
              <a:rPr lang="da-DK" dirty="0"/>
              <a:t>Lagrings temperatur – stort udsving i lagringstemperatur kan fremskynde fadpåvirkningen (</a:t>
            </a:r>
            <a:r>
              <a:rPr lang="da-DK" dirty="0" err="1"/>
              <a:t>f.eks</a:t>
            </a:r>
            <a:r>
              <a:rPr lang="da-DK" dirty="0"/>
              <a:t> malt fra Taiwan </a:t>
            </a:r>
            <a:r>
              <a:rPr lang="da-DK" dirty="0" err="1"/>
              <a:t>Kavalan</a:t>
            </a:r>
            <a:r>
              <a:rPr lang="da-DK" dirty="0"/>
              <a:t> – her ses stor fadpåvirkning trods kort lagringstid)</a:t>
            </a:r>
          </a:p>
          <a:p>
            <a:pPr lvl="2" indent="0">
              <a:buNone/>
            </a:pPr>
            <a:endParaRPr lang="da-DK" dirty="0"/>
          </a:p>
          <a:p>
            <a:pPr marL="420750" lvl="1" indent="-285750"/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3227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32675"/>
            <a:ext cx="6984776" cy="314897"/>
          </a:xfrm>
        </p:spPr>
        <p:txBody>
          <a:bodyPr/>
          <a:lstStyle/>
          <a:p>
            <a:r>
              <a:rPr lang="da-DK" dirty="0"/>
              <a:t>Hvad har indflydelse på smagen?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51520" y="555526"/>
            <a:ext cx="6984776" cy="4032448"/>
          </a:xfrm>
        </p:spPr>
        <p:txBody>
          <a:bodyPr/>
          <a:lstStyle/>
          <a:p>
            <a:pPr marL="420750" lvl="1" indent="-285750"/>
            <a:r>
              <a:rPr lang="da-DK" sz="1600" b="1" dirty="0"/>
              <a:t>Filtrering</a:t>
            </a:r>
          </a:p>
          <a:p>
            <a:pPr marL="690750" lvl="3" indent="-285750"/>
            <a:r>
              <a:rPr lang="da-DK" sz="1400" dirty="0"/>
              <a:t>Koldfiltrering for at fjerne urenheder (fjerner desværre også smag…)</a:t>
            </a:r>
          </a:p>
          <a:p>
            <a:pPr marL="690750" lvl="3" indent="-285750"/>
            <a:endParaRPr lang="da-DK" dirty="0"/>
          </a:p>
          <a:p>
            <a:pPr marL="690750" lvl="3" indent="-285750"/>
            <a:endParaRPr lang="da-DK" dirty="0"/>
          </a:p>
          <a:p>
            <a:pPr marL="420750" lvl="1" indent="-285750"/>
            <a:r>
              <a:rPr lang="da-DK" sz="1600" b="1" dirty="0"/>
              <a:t>Farve</a:t>
            </a:r>
          </a:p>
          <a:p>
            <a:pPr marL="690750" lvl="3" indent="-285750"/>
            <a:r>
              <a:rPr lang="da-DK" sz="1400" dirty="0"/>
              <a:t>Tilsætning af karamel (E150) for at give indtryk af fadpræg (påvirker mange gange også smagen…..)</a:t>
            </a:r>
          </a:p>
          <a:p>
            <a:pPr marL="690750" lvl="3" indent="-285750"/>
            <a:endParaRPr lang="da-DK" dirty="0"/>
          </a:p>
          <a:p>
            <a:pPr marL="420750" lvl="1" indent="-285750"/>
            <a:r>
              <a:rPr lang="da-DK" sz="1600" b="1" dirty="0"/>
              <a:t>Aftapningsstyrke</a:t>
            </a:r>
          </a:p>
          <a:p>
            <a:pPr marL="690750" lvl="3" indent="-285750"/>
            <a:r>
              <a:rPr lang="da-DK" sz="1400" dirty="0" err="1"/>
              <a:t>Cask</a:t>
            </a:r>
            <a:r>
              <a:rPr lang="da-DK" sz="1400" dirty="0"/>
              <a:t> </a:t>
            </a:r>
            <a:r>
              <a:rPr lang="da-DK" sz="1400" dirty="0" err="1"/>
              <a:t>Strenght</a:t>
            </a:r>
            <a:r>
              <a:rPr lang="da-DK" sz="1400" dirty="0"/>
              <a:t> – Fadstyrke, varierer alt efter lagringstid/fadtype/omgivelsestemperatur</a:t>
            </a:r>
          </a:p>
          <a:p>
            <a:pPr marL="690750" lvl="3" indent="-285750"/>
            <a:r>
              <a:rPr lang="da-DK" sz="1400" dirty="0"/>
              <a:t>Skal være over 40% for at være en Whisky – men 46% og derover er at foretrække</a:t>
            </a:r>
          </a:p>
          <a:p>
            <a:pPr marL="690750" lvl="3" indent="-285750"/>
            <a:endParaRPr lang="da-DK" sz="1400" dirty="0"/>
          </a:p>
          <a:p>
            <a:pPr marL="555750" lvl="2" indent="-285750"/>
            <a:endParaRPr lang="da-DK" dirty="0"/>
          </a:p>
          <a:p>
            <a:pPr marL="420750" lvl="1" indent="-285750"/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16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32675"/>
            <a:ext cx="6984776" cy="314897"/>
          </a:xfrm>
        </p:spPr>
        <p:txBody>
          <a:bodyPr/>
          <a:lstStyle/>
          <a:p>
            <a:r>
              <a:rPr lang="da-DK" dirty="0"/>
              <a:t>Hvad har indflydelse på smagen?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51520" y="555526"/>
            <a:ext cx="6984776" cy="4032448"/>
          </a:xfrm>
        </p:spPr>
        <p:txBody>
          <a:bodyPr/>
          <a:lstStyle/>
          <a:p>
            <a:pPr marL="420750" lvl="1" indent="-285750"/>
            <a:r>
              <a:rPr lang="da-DK" sz="1600" b="1" dirty="0"/>
              <a:t>Lad være med at have travlt – Tid i glasset…..</a:t>
            </a:r>
          </a:p>
          <a:p>
            <a:pPr marL="690750" lvl="3" indent="-285750"/>
            <a:r>
              <a:rPr lang="da-DK" sz="1400" dirty="0"/>
              <a:t>Tommelfingerregel – 1min pr år i glasset for at åbne malten</a:t>
            </a:r>
          </a:p>
          <a:p>
            <a:pPr marL="825750" lvl="4" indent="-285750"/>
            <a:r>
              <a:rPr lang="da-DK" sz="1400" dirty="0"/>
              <a:t>Vand kan fremskynde processen – men pas på! Lidt af gangen</a:t>
            </a:r>
          </a:p>
          <a:p>
            <a:pPr marL="420750" lvl="1" indent="-285750"/>
            <a:endParaRPr lang="da-DK" sz="1600" b="1" dirty="0"/>
          </a:p>
          <a:p>
            <a:pPr marL="420750" lvl="1" indent="-285750"/>
            <a:r>
              <a:rPr lang="da-DK" sz="1600" b="1" dirty="0"/>
              <a:t>Gode ting at huske…</a:t>
            </a:r>
          </a:p>
          <a:p>
            <a:pPr marL="690750" lvl="3" indent="-285750"/>
            <a:r>
              <a:rPr lang="da-DK" sz="1400" dirty="0"/>
              <a:t>Non </a:t>
            </a:r>
            <a:r>
              <a:rPr lang="da-DK" sz="1400" dirty="0" err="1"/>
              <a:t>Chill</a:t>
            </a:r>
            <a:r>
              <a:rPr lang="da-DK" sz="1400" dirty="0"/>
              <a:t> filtered (ingen koldfiltrering)</a:t>
            </a:r>
          </a:p>
          <a:p>
            <a:pPr marL="690750" lvl="3" indent="-285750"/>
            <a:r>
              <a:rPr lang="da-DK" sz="1400" dirty="0"/>
              <a:t>ABV (</a:t>
            </a:r>
            <a:r>
              <a:rPr lang="da-DK" sz="1400" b="1" dirty="0" err="1"/>
              <a:t>A</a:t>
            </a:r>
            <a:r>
              <a:rPr lang="da-DK" sz="1400" dirty="0" err="1"/>
              <a:t>lchohol</a:t>
            </a:r>
            <a:r>
              <a:rPr lang="da-DK" sz="1400" dirty="0"/>
              <a:t> </a:t>
            </a:r>
            <a:r>
              <a:rPr lang="da-DK" sz="1400" b="1" dirty="0"/>
              <a:t>B</a:t>
            </a:r>
            <a:r>
              <a:rPr lang="da-DK" sz="1400" dirty="0"/>
              <a:t>y </a:t>
            </a:r>
            <a:r>
              <a:rPr lang="da-DK" sz="1400" b="1" dirty="0"/>
              <a:t>V</a:t>
            </a:r>
            <a:r>
              <a:rPr lang="da-DK" sz="1400" dirty="0"/>
              <a:t>olume): 46% eller mere</a:t>
            </a:r>
          </a:p>
          <a:p>
            <a:pPr marL="690750" lvl="3" indent="-285750"/>
            <a:r>
              <a:rPr lang="da-DK" sz="1400" dirty="0"/>
              <a:t>Ingen farve tilsat (E150)</a:t>
            </a:r>
          </a:p>
          <a:p>
            <a:pPr marL="690750" lvl="3" indent="-285750"/>
            <a:r>
              <a:rPr lang="da-DK" sz="1400" dirty="0"/>
              <a:t>Ingen hastværk når man nyder malt! (og vær forsigtig med vandet..)</a:t>
            </a:r>
          </a:p>
          <a:p>
            <a:pPr marL="690750" lvl="3" indent="-285750"/>
            <a:endParaRPr lang="da-DK" sz="1400" dirty="0"/>
          </a:p>
          <a:p>
            <a:pPr lvl="3" indent="0">
              <a:buNone/>
            </a:pPr>
            <a:endParaRPr lang="da-DK" dirty="0"/>
          </a:p>
          <a:p>
            <a:pPr lvl="1" indent="0">
              <a:buNone/>
            </a:pPr>
            <a:r>
              <a:rPr lang="da-DK" dirty="0"/>
              <a:t>Hvis det er opfyldt er resten er smag og behag!</a:t>
            </a:r>
          </a:p>
          <a:p>
            <a:pPr marL="690750" lvl="3" indent="-285750"/>
            <a:endParaRPr lang="da-DK" dirty="0"/>
          </a:p>
          <a:p>
            <a:pPr marL="690750" lvl="3" indent="-285750"/>
            <a:endParaRPr lang="da-DK" dirty="0"/>
          </a:p>
          <a:p>
            <a:pPr marL="555750" lvl="2" indent="-285750"/>
            <a:endParaRPr lang="da-DK" dirty="0"/>
          </a:p>
          <a:p>
            <a:pPr marL="420750" lvl="1" indent="-285750"/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0688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32675"/>
            <a:ext cx="6984776" cy="314897"/>
          </a:xfrm>
        </p:spPr>
        <p:txBody>
          <a:bodyPr/>
          <a:lstStyle/>
          <a:p>
            <a:r>
              <a:rPr lang="da-DK" dirty="0"/>
              <a:t>WTKF – egne fade….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51520" y="555526"/>
            <a:ext cx="5472608" cy="403244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WTKF – store beslutninger vedr. egne fade</a:t>
            </a:r>
          </a:p>
          <a:p>
            <a:pPr marL="420750" lvl="1" indent="-285750"/>
            <a:r>
              <a:rPr lang="da-DK" dirty="0"/>
              <a:t>Forlængelse af lagring – og </a:t>
            </a:r>
            <a:r>
              <a:rPr lang="da-DK" dirty="0" err="1"/>
              <a:t>evt</a:t>
            </a:r>
            <a:r>
              <a:rPr lang="da-DK" dirty="0"/>
              <a:t> på </a:t>
            </a:r>
            <a:r>
              <a:rPr lang="da-DK"/>
              <a:t>anden fadtype ?</a:t>
            </a:r>
            <a:endParaRPr lang="da-DK" dirty="0"/>
          </a:p>
          <a:p>
            <a:pPr marL="420750" lvl="1" indent="-285750"/>
            <a:r>
              <a:rPr lang="da-DK" dirty="0"/>
              <a:t>Aftapning – fadstyrke eller ?</a:t>
            </a:r>
          </a:p>
          <a:p>
            <a:pPr marL="420750" lvl="1" indent="-285750"/>
            <a:endParaRPr lang="da-DK" dirty="0"/>
          </a:p>
          <a:p>
            <a:pPr marL="285750" indent="-285750"/>
            <a:r>
              <a:rPr lang="da-DK" dirty="0"/>
              <a:t>	Tønde/Fad udvalg bestemmer – det er klogt at tage snakken med </a:t>
            </a:r>
            <a:r>
              <a:rPr lang="da-DK" dirty="0" err="1"/>
              <a:t>destilleriet,de</a:t>
            </a:r>
            <a:r>
              <a:rPr lang="da-DK" dirty="0"/>
              <a:t> følger vores fade på tæt hånd og ved hvad der er klogt at gøre…</a:t>
            </a:r>
          </a:p>
          <a:p>
            <a:pPr lvl="1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7</a:t>
            </a:fld>
            <a:endParaRPr lang="da-DK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27734"/>
            <a:ext cx="3240918" cy="2316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627534"/>
            <a:ext cx="2520280" cy="185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07654"/>
            <a:ext cx="2146723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51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32675"/>
            <a:ext cx="6984776" cy="314897"/>
          </a:xfrm>
        </p:spPr>
        <p:txBody>
          <a:bodyPr/>
          <a:lstStyle/>
          <a:p>
            <a:r>
              <a:rPr lang="da-DK" dirty="0"/>
              <a:t>Smagning  - 5 uafhængige </a:t>
            </a:r>
            <a:r>
              <a:rPr lang="da-DK" dirty="0" err="1"/>
              <a:t>aftappere</a:t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51520" y="555526"/>
            <a:ext cx="6984776" cy="4032448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8</a:t>
            </a:fld>
            <a:endParaRPr lang="da-DK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96" y="411510"/>
            <a:ext cx="7084922" cy="470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513109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Energinet PowerPoint">
      <a:dk1>
        <a:sysClr val="windowText" lastClr="000000"/>
      </a:dk1>
      <a:lt1>
        <a:sysClr val="window" lastClr="FFFFFF"/>
      </a:lt1>
      <a:dk2>
        <a:srgbClr val="000000"/>
      </a:dk2>
      <a:lt2>
        <a:srgbClr val="2E5761"/>
      </a:lt2>
      <a:accent1>
        <a:srgbClr val="005E82"/>
      </a:accent1>
      <a:accent2>
        <a:srgbClr val="669EB3"/>
      </a:accent2>
      <a:accent3>
        <a:srgbClr val="81B442"/>
      </a:accent3>
      <a:accent4>
        <a:srgbClr val="83736A"/>
      </a:accent4>
      <a:accent5>
        <a:srgbClr val="D5CBC3"/>
      </a:accent5>
      <a:accent6>
        <a:srgbClr val="E6B72B"/>
      </a:accent6>
      <a:hlink>
        <a:srgbClr val="0000FF"/>
      </a:hlink>
      <a:folHlink>
        <a:srgbClr val="800080"/>
      </a:folHlink>
    </a:clrScheme>
    <a:fontScheme name="CO-RO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/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nerginet PowerPoint Skabelon.potx" id="{529A8A1C-5E8A-4EB5-9B91-A0D336117FEF}" vid="{FCFEC6A5-3A6C-44F4-9EA9-09AEEAD3D8B3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427</Words>
  <Application>Microsoft Office PowerPoint</Application>
  <PresentationFormat>On-screen Show (16:9)</PresentationFormat>
  <Paragraphs>80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Verdana</vt:lpstr>
      <vt:lpstr>Blank</vt:lpstr>
      <vt:lpstr>WTKF smagning </vt:lpstr>
      <vt:lpstr>Velkommen – dagens program </vt:lpstr>
      <vt:lpstr>Hvad har indflydelse på smagen?</vt:lpstr>
      <vt:lpstr>Hvad har indflydelse på smagen?</vt:lpstr>
      <vt:lpstr>Hvad har indflydelse på smagen?</vt:lpstr>
      <vt:lpstr>Hvad har indflydelse på smagen?</vt:lpstr>
      <vt:lpstr>WTKF – egne fade….</vt:lpstr>
      <vt:lpstr>Smagning  - 5 uafhængige aftappere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2017-03-29T10:43:54Z</dcterms:created>
  <dcterms:modified xsi:type="dcterms:W3CDTF">2017-04-06T16:52:06Z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:">
    <vt:lpwstr>www.skabelondesign.dk</vt:lpwstr>
  </property>
  <property fmtid="{D5CDD505-2E9C-101B-9397-08002B2CF9AE}" pid="3" name="CurrentLanguage">
    <vt:lpwstr>Danish</vt:lpwstr>
  </property>
</Properties>
</file>